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9481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1870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5059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494943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4678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6667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2851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16519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9597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1678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9667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8892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7816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3450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4847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7849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8752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78799AD-006A-4298-880E-485AAAE3E158}" type="datetimeFigureOut">
              <a:rPr lang="fr-FR" smtClean="0"/>
              <a:t>10/02/2022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21B147F-CC48-4BAC-8B72-3CD6FD00158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1442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8" b="6547"/>
          <a:stretch/>
        </p:blipFill>
        <p:spPr>
          <a:xfrm>
            <a:off x="-8721" y="1488438"/>
            <a:ext cx="12192001" cy="5385012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397604" y="-601767"/>
            <a:ext cx="7785676" cy="1828801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Reinforcement Learning and agent-based simulation for innovation diffusion policy design</a:t>
            </a:r>
            <a:endParaRPr lang="fr-FR" sz="2400" b="1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99500" y="1667501"/>
            <a:ext cx="7435931" cy="1049867"/>
          </a:xfrm>
          <a:solidFill>
            <a:schemeClr val="tx1">
              <a:lumMod val="85000"/>
            </a:schemeClr>
          </a:solidFill>
        </p:spPr>
        <p:txBody>
          <a:bodyPr>
            <a:normAutofit/>
          </a:bodyPr>
          <a:lstStyle/>
          <a:p>
            <a:r>
              <a:rPr lang="fr-FR" sz="6000" dirty="0" smtClean="0">
                <a:solidFill>
                  <a:schemeClr val="bg1"/>
                </a:solidFill>
                <a:effectLst/>
                <a:latin typeface="DIN Condensed" panose="00000500000000000000" pitchFamily="2" charset="0"/>
              </a:rPr>
              <a:t>Présentation du modèle</a:t>
            </a:r>
          </a:p>
        </p:txBody>
      </p:sp>
      <p:pic>
        <p:nvPicPr>
          <p:cNvPr id="5" name="Picture 6" descr="Fichier:Logo-INRAE Transparent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100" y="654880"/>
            <a:ext cx="2159884" cy="572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RÃ©sultat de recherche d'images pour &quot;inra miat&quot;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7892" y="320369"/>
            <a:ext cx="1374339" cy="1085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629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5400" dirty="0" smtClean="0">
                <a:latin typeface="DIN Condensed" panose="00000500000000000000" pitchFamily="2" charset="0"/>
              </a:rPr>
              <a:t>Généralités sur le modèle</a:t>
            </a:r>
            <a:endParaRPr lang="fr-FR" sz="5400" dirty="0">
              <a:latin typeface="DIN Condensed" panose="00000500000000000000" pitchFamily="2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2 types d’agents :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fr-F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Agriculteurs</a:t>
            </a:r>
            <a:r>
              <a:rPr lang="fr-F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: ils ont un avis sur l’innovation et peuvent décider de l’adopter – peuvent influencer les autres agriculteurs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fr-FR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Institution</a:t>
            </a:r>
            <a:r>
              <a:rPr lang="fr-F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(agent unique) : peut mettre en place des politiques pour favoriser l’adoption : former sur le nouvel outil numérique, mettre en place un campagne de sensibilisation sur les questions environnementales (et l’intérêt de l’outil pour cela), mettre en place des aides à l’équipement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endParaRPr lang="fr-F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endParaRPr lang="fr-FR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fr-FR" dirty="0"/>
          </a:p>
          <a:p>
            <a:pPr marL="457200" lvl="1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90047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DIN Condensed" panose="00000500000000000000" pitchFamily="2" charset="0"/>
              </a:rPr>
              <a:t>Sources d’inspiration</a:t>
            </a:r>
            <a:endParaRPr lang="fr-FR" dirty="0">
              <a:latin typeface="DIN Condensed" panose="00000500000000000000" pitchFamily="2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3 sources d’inspiration :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fr-F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Thèse d’Amélie </a:t>
            </a:r>
            <a:r>
              <a:rPr lang="fr-FR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Bourceret</a:t>
            </a:r>
            <a:r>
              <a:rPr lang="fr-F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(utilisation du TPB, politique de l’institution)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fr-F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Modèle de G. </a:t>
            </a:r>
            <a:r>
              <a:rPr lang="fr-FR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Deffuant</a:t>
            </a:r>
            <a:r>
              <a:rPr lang="fr-F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(influence sociale entre agents)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fr-F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Modèle de Loïc (« thématiques » de discussion, TPB)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endParaRPr lang="fr-FR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fr-F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82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4800" dirty="0" smtClean="0">
                <a:latin typeface="DIN Condensed" panose="00000500000000000000" pitchFamily="2" charset="0"/>
              </a:rPr>
              <a:t>Les agents - agriculteurs</a:t>
            </a:r>
            <a:endParaRPr lang="fr-FR" sz="4800" dirty="0">
              <a:latin typeface="DIN Condensed" panose="00000500000000000000" pitchFamily="2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5068990"/>
          </a:xfrm>
        </p:spPr>
        <p:txBody>
          <a:bodyPr>
            <a:normAutofit fontScale="92500" lnSpcReduction="10000"/>
          </a:bodyPr>
          <a:lstStyle/>
          <a:p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Agent </a:t>
            </a:r>
            <a:r>
              <a:rPr lang="fr-FR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agriculteur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- attributs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fr-F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Un avis par thématique (pour le moment 3 thématiques : intérêt financier de l’innovation, intérêt environnemental de l’innovation, intérêt de l’innovation pour la gestion au jour le jour de l’exploitation) – un avis : une valeur réelle entre 0.0 (avis négatif) et 1.0 (avis positif)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fr-F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Un poids représentant l’importance de chaque thématique pour lui (réel, somme des poids = 1.0) 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fr-F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Un niveau de technicité : réel - 0.0 : peu de technicité, 1.0 : technicité élevée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fr-F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Un réseau social (un certain nombre d’agriculteurs avec qui il va discuter)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fr-F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Attributs du TPB – intention, attitude, norme sociale et PBC (réels entre 0.0 et 1.0)</a:t>
            </a:r>
          </a:p>
          <a:p>
            <a:pPr lvl="1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fr-F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 adopté ou non l’innovation (booléen)</a:t>
            </a:r>
          </a:p>
          <a:p>
            <a:pPr lvl="1"/>
            <a:endParaRPr lang="fr-F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775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Agent agriculteur - comportement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Tous les jours, un agriculteur a une probabilité de discuter avec un autre agriculteur sur une thématique. Utilisation du modèle de </a:t>
            </a:r>
            <a:r>
              <a:rPr lang="fr-FR" sz="2000" i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bounded</a:t>
            </a:r>
            <a:r>
              <a:rPr lang="fr-FR" sz="2000" i="1" dirty="0" smtClean="0">
                <a:latin typeface="Arial" panose="020B0604020202020204" pitchFamily="34" charset="0"/>
                <a:cs typeface="Arial" panose="020B0604020202020204" pitchFamily="34" charset="0"/>
              </a:rPr>
              <a:t> confidence </a:t>
            </a:r>
            <a:r>
              <a:rPr lang="fr-F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pour mettre à jour son opinion et celle de son interlocuteur sur le sujet.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fr-FR" dirty="0"/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996" y="4811548"/>
            <a:ext cx="3946415" cy="1207933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333920" y="3317418"/>
            <a:ext cx="778575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When</a:t>
            </a:r>
            <a:r>
              <a:rPr kumimoji="0" lang="fr-FR" altLang="fr-FR" b="0" i="1" u="none" strike="noStrike" cap="none" normalizeH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</a:t>
            </a:r>
            <a:r>
              <a:rPr kumimoji="0" lang="fr-FR" altLang="fr-FR" b="0" i="1" u="none" strike="noStrike" cap="none" normalizeH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t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wo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agents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with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respective opinions xx and 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x′x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′ 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meet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,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they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adjust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their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opinions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conditionally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upon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their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difference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of opinions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being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smaller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in magnitude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than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a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threshold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 dd (i.e. the opinions of the agents are 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modified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 if |x−x′|&lt;</a:t>
            </a:r>
            <a:r>
              <a:rPr kumimoji="0" lang="fr-FR" altLang="fr-FR" b="0" i="1" u="none" strike="noStrike" cap="none" normalizeH="0" baseline="0" dirty="0" err="1" smtClean="0">
                <a:ln>
                  <a:noFill/>
                </a:ln>
                <a:effectLst/>
                <a:cs typeface="Arial" panose="020B0604020202020204" pitchFamily="34" charset="0"/>
              </a:rPr>
              <a:t>d|x−x</a:t>
            </a:r>
            <a:r>
              <a:rPr kumimoji="0" lang="fr-FR" altLang="fr-FR" b="0" i="1" u="none" strike="noStrike" cap="none" normalizeH="0" baseline="0" dirty="0" smtClean="0">
                <a:ln>
                  <a:noFill/>
                </a:ln>
                <a:effectLst/>
                <a:cs typeface="Arial" panose="020B0604020202020204" pitchFamily="34" charset="0"/>
              </a:rPr>
              <a:t>′|&lt;d): </a:t>
            </a:r>
          </a:p>
        </p:txBody>
      </p:sp>
      <p:sp>
        <p:nvSpPr>
          <p:cNvPr id="8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fr-FR" sz="4800" dirty="0" smtClean="0">
                <a:latin typeface="DIN Condensed" panose="00000500000000000000" pitchFamily="2" charset="0"/>
              </a:rPr>
              <a:t>Les agents - agriculteurs</a:t>
            </a:r>
            <a:endParaRPr lang="fr-FR" sz="4800" dirty="0">
              <a:latin typeface="DIN Condensed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0196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fr-FR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Agent agriculteur - comportement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Toutes les semaines, un agriculteur qui n’a pas encore adopté se pose la question d’adopter. Pour cela il calcule d’abord son intention (I) d’adopter en fonction de son attitude (est-ce qu’adopter l’innovation est intéressant pour lui, </a:t>
            </a:r>
            <a:r>
              <a:rPr lang="fr-FR" sz="1600" i="1" dirty="0" smtClean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), de sa norme sociale (l’opinion que les autres ont de l’innovation, </a:t>
            </a:r>
            <a:r>
              <a:rPr lang="fr-FR" sz="1600" i="1" dirty="0" smtClean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) et du PBC (difficulté à adopter l’innovation, </a:t>
            </a:r>
            <a:r>
              <a:rPr lang="fr-FR" sz="1600" i="1" dirty="0" smtClean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fr-FR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0000" lvl="1" indent="0">
              <a:buNone/>
            </a:pPr>
            <a:endParaRPr lang="fr-FR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buFont typeface="Wingdings" panose="05000000000000000000" pitchFamily="2" charset="2"/>
              <a:buChar char="Ø"/>
            </a:pPr>
            <a:r>
              <a:rPr lang="fr-FR" i="1" dirty="0" smtClean="0">
                <a:latin typeface="Arial" panose="020B0604020202020204" pitchFamily="34" charset="0"/>
                <a:cs typeface="Arial" panose="020B0604020202020204" pitchFamily="34" charset="0"/>
              </a:rPr>
              <a:t>Norme sociale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: taux d’adoptant dans son réseau social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fr-FR" i="1" dirty="0" smtClean="0">
                <a:latin typeface="Arial" panose="020B0604020202020204" pitchFamily="34" charset="0"/>
                <a:cs typeface="Arial" panose="020B0604020202020204" pitchFamily="34" charset="0"/>
              </a:rPr>
              <a:t>PBC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= technicité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fr-FR" i="1" dirty="0" smtClean="0">
                <a:latin typeface="Arial" panose="020B0604020202020204" pitchFamily="34" charset="0"/>
                <a:cs typeface="Arial" panose="020B0604020202020204" pitchFamily="34" charset="0"/>
              </a:rPr>
              <a:t>Attitude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: moyenne pondérée de ses opinions sur les différentes thématiques.</a:t>
            </a:r>
          </a:p>
          <a:p>
            <a:pPr lvl="2">
              <a:buFont typeface="Wingdings" panose="05000000000000000000" pitchFamily="2" charset="2"/>
              <a:buChar char="Ø"/>
            </a:pPr>
            <a:endParaRPr lang="fr-F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fr-FR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Un agriculteur décide d’adopter si son intention est supérieure à un seul d’adoption propre à chaque agriculteur</a:t>
            </a:r>
          </a:p>
          <a:p>
            <a:pPr lvl="1">
              <a:buFont typeface="Arial" panose="020B0604020202020204" pitchFamily="34" charset="0"/>
              <a:buChar char="•"/>
            </a:pPr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576" y="3262557"/>
            <a:ext cx="4469140" cy="900978"/>
          </a:xfrm>
          <a:prstGeom prst="rect">
            <a:avLst/>
          </a:prstGeom>
        </p:spPr>
      </p:pic>
      <p:sp>
        <p:nvSpPr>
          <p:cNvPr id="19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fr-FR" sz="4800" dirty="0" smtClean="0">
                <a:latin typeface="DIN Condensed" panose="00000500000000000000" pitchFamily="2" charset="0"/>
              </a:rPr>
              <a:t>Les agents - agriculteurs</a:t>
            </a:r>
            <a:endParaRPr lang="fr-FR" sz="4800" dirty="0">
              <a:latin typeface="DIN Condensed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890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Agent institution - comportement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Tous les ans, l’agent reçoit un nouveau budget (accumulation avec le budget restant)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Tous les 6 mois, il peut prendre une décision sur la politique à mettre en place (chaque politique coute de l’argent qui est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dédui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de son budget) : 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buFont typeface="Wingdings" panose="05000000000000000000" pitchFamily="2" charset="2"/>
              <a:buChar char="Ø"/>
            </a:pPr>
            <a:r>
              <a:rPr lang="fr-FR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Sensibiliser à l’environnement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(paramètre : nombre d’agriculteurs concernés, niveau de sensibilisation)  : augmente l’opinion sur la thématique </a:t>
            </a:r>
            <a:r>
              <a:rPr lang="fr-FR" i="1" dirty="0" smtClean="0">
                <a:latin typeface="Arial" panose="020B0604020202020204" pitchFamily="34" charset="0"/>
                <a:cs typeface="Arial" panose="020B0604020202020204" pitchFamily="34" charset="0"/>
              </a:rPr>
              <a:t>environnement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d’un ensemble d’agriculteurs choisi aléatoirement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fr-FR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Former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(paramètre : nombre d’agriculteurs concernés, niveau de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formation) 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: augmente l’opinion sur la thématique </a:t>
            </a:r>
            <a:r>
              <a:rPr lang="fr-FR" i="1" dirty="0" smtClean="0">
                <a:latin typeface="Arial" panose="020B0604020202020204" pitchFamily="34" charset="0"/>
                <a:cs typeface="Arial" panose="020B0604020202020204" pitchFamily="34" charset="0"/>
              </a:rPr>
              <a:t>gestion de l’exploitation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d’un ensemble d’agriculteurs choisi aléatoirement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- augmente aussi le niveau de technicité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fr-FR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Aide à l’ équipement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(niveau de l’aide) :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augmente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l’opinion sur la thématique </a:t>
            </a:r>
            <a:r>
              <a:rPr lang="fr-FR" i="1" dirty="0" smtClean="0">
                <a:latin typeface="Arial" panose="020B0604020202020204" pitchFamily="34" charset="0"/>
                <a:cs typeface="Arial" panose="020B0604020202020204" pitchFamily="34" charset="0"/>
              </a:rPr>
              <a:t>financière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d’un ensemble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des agriculteurs. Contrairement aux deux autres actions, le budget n’est déduit que lorsqu’un agriculteur s’équipe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et non immédiatement.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r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fr-FR" sz="4800" dirty="0" smtClean="0">
                <a:latin typeface="DIN Condensed" panose="00000500000000000000" pitchFamily="2" charset="0"/>
              </a:rPr>
              <a:t>Les agents - institution</a:t>
            </a:r>
            <a:endParaRPr lang="fr-FR" sz="4800" dirty="0">
              <a:latin typeface="DIN Condensed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76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DIN Condensed" panose="00000500000000000000" pitchFamily="2" charset="0"/>
              </a:rPr>
              <a:t>Question et solution</a:t>
            </a:r>
            <a:endParaRPr lang="fr-FR" dirty="0">
              <a:latin typeface="DIN Condensed" panose="00000500000000000000" pitchFamily="2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13794" y="1732449"/>
            <a:ext cx="10704741" cy="4058751"/>
          </a:xfrm>
        </p:spPr>
        <p:txBody>
          <a:bodyPr>
            <a:noAutofit/>
          </a:bodyPr>
          <a:lstStyle/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Quelle politique doit mettre en place l’institution pour optimiser le nombre d’adoptants au bout de 5 ans ?</a:t>
            </a:r>
          </a:p>
          <a:p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Solution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: Utilisation de l’apprentissage par renforcement</a:t>
            </a:r>
          </a:p>
          <a:p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880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latin typeface="DIN Condensed" panose="00000500000000000000" pitchFamily="2" charset="0"/>
              </a:rPr>
              <a:t>1</a:t>
            </a:r>
            <a:r>
              <a:rPr lang="fr-FR" baseline="30000" dirty="0" smtClean="0">
                <a:latin typeface="DIN Condensed" panose="00000500000000000000" pitchFamily="2" charset="0"/>
              </a:rPr>
              <a:t>er</a:t>
            </a:r>
            <a:r>
              <a:rPr lang="fr-FR" dirty="0" smtClean="0">
                <a:latin typeface="DIN Condensed" panose="00000500000000000000" pitchFamily="2" charset="0"/>
              </a:rPr>
              <a:t> test – </a:t>
            </a:r>
            <a:r>
              <a:rPr lang="fr-FR" dirty="0" err="1" smtClean="0">
                <a:latin typeface="DIN Condensed" panose="00000500000000000000" pitchFamily="2" charset="0"/>
              </a:rPr>
              <a:t>Q-learning</a:t>
            </a:r>
            <a:endParaRPr lang="fr-FR" dirty="0">
              <a:latin typeface="DIN Condensed" panose="00000500000000000000" pitchFamily="2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13794" y="1732449"/>
            <a:ext cx="10704741" cy="4058751"/>
          </a:xfrm>
        </p:spPr>
        <p:txBody>
          <a:bodyPr>
            <a:noAutofit/>
          </a:bodyPr>
          <a:lstStyle/>
          <a:p>
            <a:r>
              <a:rPr lang="fr-F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Etats décrits par : budget restant, nombre d’adoptants (ou non adoptant), année (1 à 5)</a:t>
            </a:r>
          </a:p>
          <a:p>
            <a:r>
              <a:rPr lang="fr-F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Récompense : nombre d’adoptants supplémentaire + gain d’intention moyenne sur les 6 dernier mois</a:t>
            </a:r>
          </a:p>
          <a:p>
            <a:r>
              <a:rPr lang="fr-F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Lance des lots de simulations en parallèle (les lots comprennent les mêmes populations d’agents) – calcul pour chaque lot de l’intention moyenne et du nombre d’adoptants moyen.</a:t>
            </a:r>
          </a:p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Pour infos : durée des simulations </a:t>
            </a:r>
            <a:r>
              <a:rPr lang="fr-FR" smtClean="0">
                <a:latin typeface="Arial" panose="020B0604020202020204" pitchFamily="34" charset="0"/>
                <a:cs typeface="Arial" panose="020B0604020202020204" pitchFamily="34" charset="0"/>
              </a:rPr>
              <a:t>– pour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un lot de 8 simulations – entre 6 et 9 secondes sur mon PC.</a:t>
            </a:r>
          </a:p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..</a:t>
            </a:r>
          </a:p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..</a:t>
            </a:r>
          </a:p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Résultats : très décevant (bug ?) … mais c’est déjà ça.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94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ois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196</TotalTime>
  <Words>783</Words>
  <Application>Microsoft Office PowerPoint</Application>
  <PresentationFormat>Grand écran</PresentationFormat>
  <Paragraphs>55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6" baseType="lpstr">
      <vt:lpstr>Arial</vt:lpstr>
      <vt:lpstr>Calisto MT</vt:lpstr>
      <vt:lpstr>DIN Condensed</vt:lpstr>
      <vt:lpstr>Trebuchet MS</vt:lpstr>
      <vt:lpstr>Wingdings</vt:lpstr>
      <vt:lpstr>Wingdings 2</vt:lpstr>
      <vt:lpstr>Ardoise</vt:lpstr>
      <vt:lpstr>Reinforcement Learning and agent-based simulation for innovation diffusion policy design</vt:lpstr>
      <vt:lpstr>Généralités sur le modèle</vt:lpstr>
      <vt:lpstr>Sources d’inspiration</vt:lpstr>
      <vt:lpstr>Les agents - agriculteurs</vt:lpstr>
      <vt:lpstr>Les agents - agriculteurs</vt:lpstr>
      <vt:lpstr>Les agents - agriculteurs</vt:lpstr>
      <vt:lpstr>Les agents - institution</vt:lpstr>
      <vt:lpstr>Question et solution</vt:lpstr>
      <vt:lpstr>1er test – Q-learning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 and agent-based simulation for innovation diffusion policy design</dc:title>
  <dc:creator>admin_ptaillandie</dc:creator>
  <cp:lastModifiedBy>admin_ptaillandie</cp:lastModifiedBy>
  <cp:revision>20</cp:revision>
  <dcterms:created xsi:type="dcterms:W3CDTF">2022-02-10T05:08:22Z</dcterms:created>
  <dcterms:modified xsi:type="dcterms:W3CDTF">2022-02-10T08:25:00Z</dcterms:modified>
</cp:coreProperties>
</file>

<file path=docProps/thumbnail.jpeg>
</file>